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8" r:id="rId3"/>
    <p:sldId id="297" r:id="rId4"/>
    <p:sldId id="283" r:id="rId5"/>
    <p:sldId id="293" r:id="rId6"/>
    <p:sldId id="296" r:id="rId7"/>
    <p:sldId id="298" r:id="rId8"/>
    <p:sldId id="284" r:id="rId9"/>
    <p:sldId id="299" r:id="rId10"/>
    <p:sldId id="286" r:id="rId11"/>
    <p:sldId id="303" r:id="rId12"/>
    <p:sldId id="289" r:id="rId13"/>
    <p:sldId id="290" r:id="rId14"/>
    <p:sldId id="300" r:id="rId15"/>
    <p:sldId id="287" r:id="rId16"/>
    <p:sldId id="291" r:id="rId17"/>
    <p:sldId id="292" r:id="rId18"/>
    <p:sldId id="294" r:id="rId19"/>
    <p:sldId id="301" r:id="rId20"/>
    <p:sldId id="288" r:id="rId21"/>
    <p:sldId id="285" r:id="rId22"/>
    <p:sldId id="282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伊　藤　　　　誓" initials="伊　藤　　　　誓" lastIdx="1" clrIdx="0">
    <p:extLst>
      <p:ext uri="{19B8F6BF-5375-455C-9EA6-DF929625EA0E}">
        <p15:presenceInfo xmlns:p15="http://schemas.microsoft.com/office/powerpoint/2012/main" userId="S::6920855087@utac.u-tokyo.ac.jp::3d2b9655-db92-4807-9c0a-d8883c0346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9"/>
    <p:restoredTop sz="94507"/>
  </p:normalViewPr>
  <p:slideViewPr>
    <p:cSldViewPr snapToGrid="0" snapToObjects="1">
      <p:cViewPr varScale="1">
        <p:scale>
          <a:sx n="148" d="100"/>
          <a:sy n="148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EC97D-74A6-AA43-8705-52816EF0D646}" type="datetimeFigureOut">
              <a:rPr kumimoji="1" lang="ja-JP" altLang="en-US" smtClean="0"/>
              <a:t>2020/5/28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35397-2359-6443-A365-7824B6F0EF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609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5397-2359-6443-A365-7824B6F0EFE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4764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35397-2359-6443-A365-7824B6F0EFE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06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C18579-42C4-F440-89CF-54D5B448D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E5332F9-5E62-1A42-951D-65218E786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29592B-0BD6-8542-A950-FEB74FFD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66C45E-6915-7645-87DB-03C923ED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9DCC7E-EED7-6A46-8D69-42690E5A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67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F3AB3F-0473-8D40-90D3-C4BEEFE7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0D9CB1-3628-9142-B4B1-74B5AFC50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C43A8D-8C0E-834C-B219-6CBFC53F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9E186A-7B17-954D-AFAC-73A42B54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D43EE4-07B7-0A40-9203-4522BFBE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2640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4A16331-DC84-3C41-9AA7-FAEDB17DA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03F557-BBA2-9543-A00A-9FB929DF3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3A80FE-24EF-3E4B-8DFB-E21D7C7E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657555-5879-9F4D-9390-9969EFC5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F1CF92-D3BC-D247-AEEE-B10DC88B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1581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6CD7F-2B6E-ED49-A835-EEBF682E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10703A-5DD3-4C4B-918C-3AFC9147B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882C4E-8AF4-994E-AD3A-0BEE753B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1EF4139-1D2E-694E-8B24-1244D3352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0B51C4-7AE8-8D41-A3B4-6FC51A16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4603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0BDFA8-A63E-A74D-B575-41059201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7D8B95-B7B0-364D-B403-61855A54F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F0AB1A8-24C8-9D47-A0CD-E995EA4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3795B7-202A-CF4B-AE0E-C5A17C93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5BAEF5-2192-9A4B-8AF4-D93BDF3B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13353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A2E6F1-7191-2B4A-A1A1-D41B633B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B0F2EC-F3C2-3A45-94C0-FEFC10E19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415AC41-36C4-B344-A984-5083830A7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090673-27E4-A241-9AE2-EE9E36A4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EB01AE-55F4-D745-B38E-43A12930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D483FC-7E41-7D4D-9B63-9749CAB7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072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6A1BFA-B282-EB44-9AA2-A16953A5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13DFE1-6E66-9849-A684-E90E6D582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0A069E-787F-5949-A026-3DC823A7B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01653EB-1A38-7940-8872-A2D2BCE55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A272117-088F-524B-9A11-BFC55063E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5D79008-E1D9-9642-A85C-3AC5A1C7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DD8572F-C564-344E-8640-537A9B0D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99157BF-07BD-1B4F-B763-115A795E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00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13C5EA-7469-EB4C-ACCC-BFC1C3F9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8E0D7B3-D1CC-2541-8983-75C1B4AD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1334368-4736-9048-AB25-1B3AC8ED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E22BD27-C678-9E45-B740-7470897E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221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E785288-2391-414F-9203-E3B10DF6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AD5EF1-7E53-C043-8018-F1B074AD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A499C7F-F8C2-9145-B4FB-15ABD25B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04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8D1A1D-1650-F34A-9109-8223405D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FB844A-B37D-4840-B1FA-91659F97C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sz="2800" b="0" i="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sz="2400" b="0" i="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sz="2000" b="0" i="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sz="2000" b="0" i="0">
                <a:latin typeface="Meiryo" panose="020B0604030504040204" pitchFamily="34" charset="-128"/>
                <a:ea typeface="Meiryo" panose="020B0604030504040204" pitchFamily="34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3D1C4E-1005-7345-9883-A33D20B0E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CFEFEC-5A93-BC46-8A81-BE1E4836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F40697D-E2DB-6B47-9FAD-3A18AB6B9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C1F2DD-F96E-BF44-AF0D-40543389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81420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7DA5B2-8A3D-EE47-8808-99A9E8DE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90F8E7C-974D-C54F-8A65-2787699AE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B0454D1-6A8B-2E47-A07C-1CCCF0EBA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17F6E48-6F1B-D741-8B06-21A67BED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978363-FDEC-4142-9639-8D88CBA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D65190-8E5C-C84E-85D3-A248BBC4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676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3459A0D-EEB9-D345-8BCE-A33D1073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550724-1006-AE4C-A0F4-E13BFCCCA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76AA43-F58C-E94F-9D62-B251EF926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F47B93E4-2724-CC4D-8967-35CFE018A830}" type="datetimeFigureOut">
              <a:rPr lang="ja-JP" altLang="en-US" smtClean="0"/>
              <a:pPr/>
              <a:t>2020/5/28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3B01A9-A408-7841-9AF5-3AE3AE98B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CAB694-C431-7A46-8999-9EF8FE509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91EFA78F-A436-514C-BD96-30C73BB0D20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4008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b="0" i="0" kern="12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try.cgworld.jp/terms/UV%E3%83%9E%E3%83%83%E3%83%94%E3%83%B3%E3%82%B0.html" TargetMode="External"/><Relationship Id="rId2" Type="http://schemas.openxmlformats.org/officeDocument/2006/relationships/hyperlink" Target="http://marina.sys.wakayama-u.ac.jp/~tokoi/?date=2009082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-pVip6WeyY?start=83&amp;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F8E020-7385-EB4A-A84D-AE6EACA6F2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演習３　第１回発表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C5345EF-38DC-3143-AEA6-B6FBD03E9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/>
              <a:t>理学部情報科学科４年　伊藤 誓</a:t>
            </a:r>
          </a:p>
        </p:txBody>
      </p:sp>
    </p:spTree>
    <p:extLst>
      <p:ext uri="{BB962C8B-B14F-4D97-AF65-F5344CB8AC3E}">
        <p14:creationId xmlns:p14="http://schemas.microsoft.com/office/powerpoint/2010/main" val="115471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E0B982-13AE-9144-9F6D-F828C0E1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提案手法の概要</a:t>
            </a:r>
          </a:p>
        </p:txBody>
      </p:sp>
      <p:sp>
        <p:nvSpPr>
          <p:cNvPr id="4" name="角丸四角形 3">
            <a:extLst>
              <a:ext uri="{FF2B5EF4-FFF2-40B4-BE49-F238E27FC236}">
                <a16:creationId xmlns:a16="http://schemas.microsoft.com/office/drawing/2014/main" id="{4B21FDE4-4497-3645-B5D3-8664A8EF73BC}"/>
              </a:ext>
            </a:extLst>
          </p:cNvPr>
          <p:cNvSpPr/>
          <p:nvPr/>
        </p:nvSpPr>
        <p:spPr>
          <a:xfrm>
            <a:off x="1638795" y="2692730"/>
            <a:ext cx="2161309" cy="73627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+mn-ea"/>
              </a:rPr>
              <a:t>3D Model</a:t>
            </a:r>
            <a:endParaRPr kumimoji="1" lang="ja-JP" altLang="en-US" sz="2400">
              <a:latin typeface="+mn-ea"/>
            </a:endParaRP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52F235E-EE71-274E-A8B0-A324EEDA1CE5}"/>
              </a:ext>
            </a:extLst>
          </p:cNvPr>
          <p:cNvSpPr/>
          <p:nvPr/>
        </p:nvSpPr>
        <p:spPr>
          <a:xfrm>
            <a:off x="1638794" y="3735779"/>
            <a:ext cx="2161309" cy="73627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err="1">
                <a:latin typeface="+mn-ea"/>
              </a:rPr>
              <a:t>uv</a:t>
            </a:r>
            <a:r>
              <a:rPr lang="en-US" altLang="ja-JP" sz="2400" dirty="0">
                <a:latin typeface="+mn-ea"/>
              </a:rPr>
              <a:t>-map</a:t>
            </a:r>
            <a:endParaRPr kumimoji="1" lang="ja-JP" altLang="en-US" sz="2400">
              <a:latin typeface="+mn-ea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C7C25675-FD4B-C44B-BA18-4A71588F825C}"/>
              </a:ext>
            </a:extLst>
          </p:cNvPr>
          <p:cNvSpPr/>
          <p:nvPr/>
        </p:nvSpPr>
        <p:spPr>
          <a:xfrm>
            <a:off x="1638794" y="4778828"/>
            <a:ext cx="2161309" cy="736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latin typeface="+mn-ea"/>
              </a:rPr>
              <a:t>Neural Texture</a:t>
            </a:r>
            <a:endParaRPr kumimoji="1" lang="ja-JP" altLang="en-US" sz="2200">
              <a:latin typeface="+mn-ea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C26FE251-C2C0-DE49-8F74-C38B4DBBD32C}"/>
              </a:ext>
            </a:extLst>
          </p:cNvPr>
          <p:cNvSpPr/>
          <p:nvPr/>
        </p:nvSpPr>
        <p:spPr>
          <a:xfrm>
            <a:off x="5015345" y="3735779"/>
            <a:ext cx="2161309" cy="73627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+mn-ea"/>
              </a:rPr>
              <a:t>Feature map</a:t>
            </a:r>
            <a:endParaRPr kumimoji="1" lang="ja-JP" altLang="en-US" sz="2400">
              <a:latin typeface="+mn-ea"/>
            </a:endParaRPr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A28403D1-24A0-3C4C-9347-4B11C3CEA9BB}"/>
              </a:ext>
            </a:extLst>
          </p:cNvPr>
          <p:cNvSpPr/>
          <p:nvPr/>
        </p:nvSpPr>
        <p:spPr>
          <a:xfrm>
            <a:off x="8437418" y="3735779"/>
            <a:ext cx="2161309" cy="73627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>
                <a:latin typeface="+mn-ea"/>
              </a:rPr>
              <a:t>Output Image</a:t>
            </a:r>
            <a:endParaRPr kumimoji="1" lang="ja-JP" altLang="en-US" sz="2200">
              <a:latin typeface="+mn-ea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8919EC5-466D-8F49-9C9E-61B35602AA6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800104" y="3060865"/>
            <a:ext cx="581891" cy="1043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6597043-D58D-944F-BF5B-B478880E272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800103" y="4103914"/>
            <a:ext cx="1215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21D28A8-90D3-0C4F-B0BE-F0BFF2EFE19F}"/>
              </a:ext>
            </a:extLst>
          </p:cNvPr>
          <p:cNvCxnSpPr>
            <a:cxnSpLocks/>
          </p:cNvCxnSpPr>
          <p:nvPr/>
        </p:nvCxnSpPr>
        <p:spPr>
          <a:xfrm flipV="1">
            <a:off x="3800104" y="4144788"/>
            <a:ext cx="581891" cy="973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5F87007-2AD9-6C40-8AE5-FA2D94B87C8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7176654" y="4103914"/>
            <a:ext cx="1260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角丸四角形吹き出し 19">
            <a:extLst>
              <a:ext uri="{FF2B5EF4-FFF2-40B4-BE49-F238E27FC236}">
                <a16:creationId xmlns:a16="http://schemas.microsoft.com/office/drawing/2014/main" id="{E07CC0A7-7CE1-E940-B6B2-DB52A909939C}"/>
              </a:ext>
            </a:extLst>
          </p:cNvPr>
          <p:cNvSpPr/>
          <p:nvPr/>
        </p:nvSpPr>
        <p:spPr>
          <a:xfrm>
            <a:off x="6981701" y="2569029"/>
            <a:ext cx="1650670" cy="819398"/>
          </a:xfrm>
          <a:prstGeom prst="wedgeRoundRectCallou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latin typeface="+mj-ea"/>
                <a:ea typeface="+mj-ea"/>
              </a:rPr>
              <a:t>Deferred Neural Rendering</a:t>
            </a:r>
            <a:endParaRPr kumimoji="1" lang="ja-JP" altLang="en-US" sz="1600">
              <a:latin typeface="+mj-ea"/>
              <a:ea typeface="+mj-ea"/>
            </a:endParaRPr>
          </a:p>
        </p:txBody>
      </p:sp>
      <p:sp>
        <p:nvSpPr>
          <p:cNvPr id="21" name="角丸四角形吹き出し 20">
            <a:extLst>
              <a:ext uri="{FF2B5EF4-FFF2-40B4-BE49-F238E27FC236}">
                <a16:creationId xmlns:a16="http://schemas.microsoft.com/office/drawing/2014/main" id="{D9BA0DD5-6483-2F43-82DB-9C6AE4245348}"/>
              </a:ext>
            </a:extLst>
          </p:cNvPr>
          <p:cNvSpPr/>
          <p:nvPr/>
        </p:nvSpPr>
        <p:spPr>
          <a:xfrm>
            <a:off x="4031178" y="2565070"/>
            <a:ext cx="1650670" cy="819398"/>
          </a:xfrm>
          <a:prstGeom prst="wedgeRoundRectCallou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+mj-ea"/>
                <a:ea typeface="+mj-ea"/>
              </a:rPr>
              <a:t>Graphics pipeline</a:t>
            </a:r>
            <a:endParaRPr kumimoji="1" lang="ja-JP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746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C3CAE2-34F7-174C-9AB2-F4C1950B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UV</a:t>
            </a:r>
            <a:r>
              <a:rPr kumimoji="1" lang="ja-JP" altLang="en-US"/>
              <a:t>マッピング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E92749-DBDD-7746-A4E4-622E24A93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UV</a:t>
            </a:r>
            <a:r>
              <a:rPr lang="ja-JP" altLang="en-US"/>
              <a:t>座標系を使ってテクスチャをマッピングすること</a:t>
            </a:r>
            <a:endParaRPr kumimoji="1" lang="ja-JP" altLang="en-US"/>
          </a:p>
        </p:txBody>
      </p:sp>
      <p:pic>
        <p:nvPicPr>
          <p:cNvPr id="5" name="図 4" descr="人の顔写真&#10;&#10;自動的に生成された説明">
            <a:extLst>
              <a:ext uri="{FF2B5EF4-FFF2-40B4-BE49-F238E27FC236}">
                <a16:creationId xmlns:a16="http://schemas.microsoft.com/office/drawing/2014/main" id="{7B7D4D7A-721C-4641-9BAD-F80C75BC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5" y="3429000"/>
            <a:ext cx="4493867" cy="2341189"/>
          </a:xfrm>
          <a:prstGeom prst="rect">
            <a:avLst/>
          </a:prstGeom>
        </p:spPr>
      </p:pic>
      <p:pic>
        <p:nvPicPr>
          <p:cNvPr id="7" name="図 6" descr="ブラック, シャツ, ホワイト が含まれている画像&#10;&#10;自動的に生成された説明">
            <a:extLst>
              <a:ext uri="{FF2B5EF4-FFF2-40B4-BE49-F238E27FC236}">
                <a16:creationId xmlns:a16="http://schemas.microsoft.com/office/drawing/2014/main" id="{94AF2707-75CB-2D4D-BABB-4B8AF589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02" y="3429000"/>
            <a:ext cx="4375621" cy="232886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8C1D4F-01CF-CD45-9763-6F9EE30EA104}"/>
              </a:ext>
            </a:extLst>
          </p:cNvPr>
          <p:cNvSpPr txBox="1"/>
          <p:nvPr/>
        </p:nvSpPr>
        <p:spPr>
          <a:xfrm>
            <a:off x="5539408" y="5992297"/>
            <a:ext cx="726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参考文献</a:t>
            </a:r>
            <a:r>
              <a:rPr lang="en-US" altLang="ja-JP" dirty="0"/>
              <a:t> [3]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488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481576-D073-BF41-8965-495FD116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Neural Texture</a:t>
            </a:r>
            <a:endParaRPr kumimoji="1" lang="ja-JP" altLang="en-US">
              <a:latin typeface="+mj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2D4EBB-080C-4449-B595-C45076CE4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テクスチャは、人間によって作成された低次元の</a:t>
            </a:r>
            <a:r>
              <a:rPr kumimoji="1" lang="en-US" altLang="ja-JP" dirty="0"/>
              <a:t> feature map </a:t>
            </a:r>
            <a:r>
              <a:rPr kumimoji="1" lang="ja-JP" altLang="en-US"/>
              <a:t>と捉えることができる</a:t>
            </a:r>
            <a:endParaRPr kumimoji="1" lang="en-US" altLang="ja-JP" dirty="0"/>
          </a:p>
          <a:p>
            <a:r>
              <a:rPr lang="ja-JP" altLang="en-US"/>
              <a:t>この考え方を拡張し、ニューラルネットワークによって特徴量を付与した「高次元のテクスチャ」を生成することを考える</a:t>
            </a:r>
            <a:endParaRPr lang="en-US" altLang="ja-JP" dirty="0"/>
          </a:p>
          <a:p>
            <a:r>
              <a:rPr lang="ja-JP" altLang="en-US"/>
              <a:t>場所によって適切な解像度を選択するために、様々な解像度に対してテクスチャを作成しておく</a:t>
            </a:r>
            <a:r>
              <a:rPr lang="en-US" altLang="ja-JP" dirty="0"/>
              <a:t> (Texture Hierarchies)</a:t>
            </a:r>
          </a:p>
          <a:p>
            <a:endParaRPr lang="en-US" altLang="ja-JP" dirty="0"/>
          </a:p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</a:rPr>
              <a:t>学習方法（？）</a:t>
            </a:r>
            <a:endParaRPr lang="en-US" altLang="ja-JP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6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88692A-CBA6-6E41-AC9C-BE160621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ea"/>
              </a:rPr>
              <a:t>Deferred Neural Renderer</a:t>
            </a:r>
            <a:endParaRPr kumimoji="1" lang="ja-JP" altLang="en-US"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8DE916E-DB8D-BF43-BE61-9602884630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ja-JP" altLang="en-US"/>
                  <a:t>ネットワークの特徴</a:t>
                </a:r>
                <a:endParaRPr lang="en-US" altLang="ja-JP" dirty="0"/>
              </a:p>
              <a:p>
                <a:pPr lvl="1"/>
                <a:r>
                  <a:rPr lang="ja-JP" altLang="en-US"/>
                  <a:t>テクセルからピクセルへのマッピングを前計算</a:t>
                </a:r>
                <a:endParaRPr lang="en-US" altLang="ja-JP" dirty="0"/>
              </a:p>
              <a:p>
                <a:pPr lvl="1"/>
                <a:r>
                  <a:rPr lang="en-US" altLang="ja-JP" dirty="0"/>
                  <a:t>U-Net</a:t>
                </a:r>
                <a:r>
                  <a:rPr lang="ja-JP" altLang="en-US"/>
                  <a:t>に近いネットワークを用いて学習</a:t>
                </a:r>
                <a:endParaRPr lang="en-US" altLang="ja-JP" dirty="0"/>
              </a:p>
              <a:p>
                <a:pPr lvl="2"/>
                <a:r>
                  <a:rPr lang="en-US" altLang="ja-JP" dirty="0"/>
                  <a:t>FCN</a:t>
                </a:r>
                <a:r>
                  <a:rPr lang="ja-JP" altLang="en-US"/>
                  <a:t>の１種</a:t>
                </a:r>
                <a:endParaRPr lang="en-US" altLang="ja-JP" dirty="0"/>
              </a:p>
              <a:p>
                <a:pPr lvl="2"/>
                <a:r>
                  <a:rPr lang="en-US" altLang="ja-JP" dirty="0"/>
                  <a:t>Encode</a:t>
                </a:r>
                <a:r>
                  <a:rPr lang="ja-JP" altLang="en-US"/>
                  <a:t>の際に使った情報を</a:t>
                </a:r>
                <a:r>
                  <a:rPr lang="en-US" altLang="ja-JP" dirty="0"/>
                  <a:t>decode</a:t>
                </a:r>
                <a:r>
                  <a:rPr lang="ja-JP" altLang="en-US"/>
                  <a:t>でも使用する（</a:t>
                </a:r>
                <a:r>
                  <a:rPr lang="en-US" altLang="ja-JP" dirty="0"/>
                  <a:t>skip connection</a:t>
                </a:r>
                <a:r>
                  <a:rPr lang="ja-JP" altLang="en-US"/>
                  <a:t>）</a:t>
                </a:r>
                <a:endParaRPr lang="en-US" altLang="ja-JP" dirty="0"/>
              </a:p>
              <a:p>
                <a:pPr lvl="1"/>
                <a:r>
                  <a:rPr lang="ja-JP" altLang="en-US"/>
                  <a:t>視点の方向を、球面調和関数を用いて入力することが可能（？）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r>
                  <a:rPr lang="ja-JP" altLang="en-US"/>
                  <a:t>学習</a:t>
                </a:r>
                <a:endParaRPr lang="en-US" altLang="ja-JP" dirty="0"/>
              </a:p>
              <a:p>
                <a:pPr lvl="1"/>
                <a:r>
                  <a:rPr lang="en-US" altLang="ja-JP" dirty="0"/>
                  <a:t>Adam</a:t>
                </a:r>
              </a:p>
              <a:p>
                <a:pPr lvl="1"/>
                <a:r>
                  <a:rPr lang="ja-JP" altLang="en-US"/>
                  <a:t>学習率</a:t>
                </a:r>
                <a:r>
                  <a:rPr lang="en-US" altLang="ja-JP" dirty="0"/>
                  <a:t> 0.001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=0.9 ,  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=0.999 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altLang="ja-JP" dirty="0"/>
              </a:p>
              <a:p>
                <a:pPr lvl="1"/>
                <a:r>
                  <a:rPr lang="ja-JP" altLang="en-US"/>
                  <a:t>学習データは</a:t>
                </a:r>
                <a:r>
                  <a:rPr lang="en-US" altLang="ja-JP" dirty="0"/>
                  <a:t>Artec3D</a:t>
                </a:r>
                <a:r>
                  <a:rPr lang="ja-JP" altLang="en-US"/>
                  <a:t>・</a:t>
                </a:r>
                <a:r>
                  <a:rPr lang="en-US" altLang="ja-JP" dirty="0"/>
                  <a:t>Macron</a:t>
                </a:r>
                <a:r>
                  <a:rPr lang="ja-JP" altLang="en-US"/>
                  <a:t>・</a:t>
                </a:r>
                <a:r>
                  <a:rPr lang="en-US" altLang="ja-JP" dirty="0"/>
                  <a:t>Obama</a:t>
                </a:r>
                <a:r>
                  <a:rPr lang="ja-JP" altLang="en-US"/>
                  <a:t>・</a:t>
                </a:r>
                <a:r>
                  <a:rPr lang="en-US" altLang="ja-JP" dirty="0"/>
                  <a:t>Sequence17</a:t>
                </a:r>
                <a:r>
                  <a:rPr lang="ja-JP" altLang="en-US"/>
                  <a:t>を使用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endParaRPr kumimoji="1" lang="en-US" altLang="ja-JP" dirty="0"/>
              </a:p>
              <a:p>
                <a:endParaRPr kumimoji="1" lang="ja-JP" altLang="en-US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58DE916E-DB8D-BF43-BE61-960288463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957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649A5D-D7E5-8040-AE7A-FD02F66B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C2D3B9-FF89-4D47-A5E5-885B1855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“Deferred Neural Rendering: Image Synthesis using Neural Textures”</a:t>
            </a:r>
          </a:p>
          <a:p>
            <a:pPr lvl="1"/>
            <a:r>
              <a:rPr lang="en-US" altLang="ja-JP" dirty="0"/>
              <a:t>1. </a:t>
            </a:r>
            <a:r>
              <a:rPr lang="ja-JP" altLang="en-US"/>
              <a:t>導入</a:t>
            </a:r>
            <a:endParaRPr lang="en-US" altLang="ja-JP" dirty="0"/>
          </a:p>
          <a:p>
            <a:pPr lvl="1"/>
            <a:r>
              <a:rPr kumimoji="1" lang="en-US" altLang="ja-JP" dirty="0"/>
              <a:t>2. </a:t>
            </a:r>
            <a:r>
              <a:rPr kumimoji="1" lang="ja-JP" altLang="en-US"/>
              <a:t>関連研究（既存手法）</a:t>
            </a:r>
            <a:endParaRPr kumimoji="1" lang="en-US" altLang="ja-JP" dirty="0"/>
          </a:p>
          <a:p>
            <a:pPr lvl="1"/>
            <a:r>
              <a:rPr lang="en-US" altLang="ja-JP" dirty="0"/>
              <a:t>3. </a:t>
            </a:r>
            <a:r>
              <a:rPr lang="ja-JP" altLang="en-US"/>
              <a:t>提案手法の概要</a:t>
            </a:r>
            <a:endParaRPr lang="en-US" altLang="ja-JP" dirty="0"/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4. </a:t>
            </a:r>
            <a:r>
              <a:rPr lang="ja-JP" altLang="en-US">
                <a:solidFill>
                  <a:srgbClr val="FF0000"/>
                </a:solidFill>
              </a:rPr>
              <a:t>結果・既存手法との比較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endParaRPr kumimoji="1" lang="en-US" altLang="ja-JP" dirty="0"/>
          </a:p>
          <a:p>
            <a:r>
              <a:rPr lang="ja-JP" altLang="en-US"/>
              <a:t>考えている実装方法について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549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41822B-D29A-FF4E-853A-7B857A03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結果・既存研究との比較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582CDBF9-BE80-E642-ADA1-932F2DF62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7065" cy="4351338"/>
          </a:xfrm>
        </p:spPr>
        <p:txBody>
          <a:bodyPr/>
          <a:lstStyle/>
          <a:p>
            <a:r>
              <a:rPr lang="en-US" altLang="ja-JP" dirty="0" err="1"/>
              <a:t>Uv</a:t>
            </a:r>
            <a:r>
              <a:rPr lang="en-US" altLang="ja-JP" dirty="0"/>
              <a:t>-map</a:t>
            </a:r>
            <a:r>
              <a:rPr lang="ja-JP" altLang="en-US"/>
              <a:t>から直接出力を推定する方法との比較</a:t>
            </a:r>
            <a:endParaRPr lang="en-US" altLang="ja-JP" dirty="0"/>
          </a:p>
        </p:txBody>
      </p:sp>
      <p:pic>
        <p:nvPicPr>
          <p:cNvPr id="12" name="図 11" descr="写真, カラフル, 異なる, 多い が含まれている画像&#10;&#10;自動的に生成された説明">
            <a:extLst>
              <a:ext uri="{FF2B5EF4-FFF2-40B4-BE49-F238E27FC236}">
                <a16:creationId xmlns:a16="http://schemas.microsoft.com/office/drawing/2014/main" id="{3EB0101F-EE71-2F4E-8910-0DA0B2DC1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18" y="1690688"/>
            <a:ext cx="6781689" cy="40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95921-F72E-8C4B-A9CD-282D9AF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結果・既存研究との比較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BA882-99BF-EB4D-9359-CC1E0FD3C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Image-guided</a:t>
            </a:r>
            <a:r>
              <a:rPr lang="ja-JP" altLang="en-US"/>
              <a:t>な手法との比較</a:t>
            </a:r>
            <a:endParaRPr kumimoji="1" lang="ja-JP" altLang="en-US"/>
          </a:p>
        </p:txBody>
      </p:sp>
      <p:pic>
        <p:nvPicPr>
          <p:cNvPr id="5" name="図 4" descr="写真, 衣料, 頭飾り, 屋内 が含まれている画像&#10;&#10;自動的に生成された説明">
            <a:extLst>
              <a:ext uri="{FF2B5EF4-FFF2-40B4-BE49-F238E27FC236}">
                <a16:creationId xmlns:a16="http://schemas.microsoft.com/office/drawing/2014/main" id="{F0BDF383-73F5-A648-8969-CE7C4C77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60" y="3153746"/>
            <a:ext cx="6722240" cy="254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0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95921-F72E-8C4B-A9CD-282D9AF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結果・既存研究との比較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BA882-99BF-EB4D-9359-CC1E0FD3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kumimoji="1" lang="en-US" altLang="ja-JP" dirty="0"/>
              <a:t>3D</a:t>
            </a:r>
            <a:r>
              <a:rPr kumimoji="1" lang="ja-JP" altLang="en-US"/>
              <a:t>モデルの解像度を変更した場合の結果</a:t>
            </a:r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6" name="図 5" descr="写真, 異なる, グループ, 食品 が含まれている画像&#10;&#10;自動的に生成された説明">
            <a:extLst>
              <a:ext uri="{FF2B5EF4-FFF2-40B4-BE49-F238E27FC236}">
                <a16:creationId xmlns:a16="http://schemas.microsoft.com/office/drawing/2014/main" id="{4182BB97-D4F5-5240-AA3B-A22754F8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45" y="1825625"/>
            <a:ext cx="507065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5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95921-F72E-8C4B-A9CD-282D9AF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結果・既存研究との比較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DBA882-99BF-EB4D-9359-CC1E0FD3C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kumimoji="1" lang="ja-JP" altLang="en-US"/>
              <a:t>球面調和関数を用いた場合と用いなかった場合との比較</a:t>
            </a:r>
          </a:p>
        </p:txBody>
      </p:sp>
      <p:pic>
        <p:nvPicPr>
          <p:cNvPr id="5" name="図 4" descr="グリーン, カラフル, 異なる, 写真 が含まれている画像&#10;&#10;自動的に生成された説明">
            <a:extLst>
              <a:ext uri="{FF2B5EF4-FFF2-40B4-BE49-F238E27FC236}">
                <a16:creationId xmlns:a16="http://schemas.microsoft.com/office/drawing/2014/main" id="{D607E8D0-53BD-0142-9954-03C2D170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727" y="1363501"/>
            <a:ext cx="4569073" cy="48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649A5D-D7E5-8040-AE7A-FD02F66B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C2D3B9-FF89-4D47-A5E5-885B1855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“Deferred Neural Rendering: Image Synthesis using Neural Textures”</a:t>
            </a:r>
          </a:p>
          <a:p>
            <a:pPr lvl="1"/>
            <a:r>
              <a:rPr lang="en-US" altLang="ja-JP" dirty="0"/>
              <a:t>1. </a:t>
            </a:r>
            <a:r>
              <a:rPr lang="ja-JP" altLang="en-US"/>
              <a:t>導入</a:t>
            </a:r>
            <a:endParaRPr lang="en-US" altLang="ja-JP" dirty="0"/>
          </a:p>
          <a:p>
            <a:pPr lvl="1"/>
            <a:r>
              <a:rPr kumimoji="1" lang="en-US" altLang="ja-JP" dirty="0"/>
              <a:t>2. </a:t>
            </a:r>
            <a:r>
              <a:rPr kumimoji="1" lang="ja-JP" altLang="en-US"/>
              <a:t>関連研究（既存手法）</a:t>
            </a:r>
            <a:endParaRPr kumimoji="1" lang="en-US" altLang="ja-JP" dirty="0"/>
          </a:p>
          <a:p>
            <a:pPr lvl="1"/>
            <a:r>
              <a:rPr lang="en-US" altLang="ja-JP" dirty="0"/>
              <a:t>3. </a:t>
            </a:r>
            <a:r>
              <a:rPr lang="ja-JP" altLang="en-US"/>
              <a:t>提案手法の概要</a:t>
            </a:r>
            <a:endParaRPr lang="en-US" altLang="ja-JP" dirty="0"/>
          </a:p>
          <a:p>
            <a:pPr lvl="1"/>
            <a:r>
              <a:rPr lang="en-US" altLang="ja-JP" dirty="0"/>
              <a:t>4. </a:t>
            </a:r>
            <a:r>
              <a:rPr lang="ja-JP" altLang="en-US"/>
              <a:t>結果・既存手法との比較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>
                <a:solidFill>
                  <a:srgbClr val="FF0000"/>
                </a:solidFill>
              </a:rPr>
              <a:t>考えている実装方法について</a:t>
            </a:r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2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649A5D-D7E5-8040-AE7A-FD02F66B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C2D3B9-FF89-4D47-A5E5-885B1855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“Deferred Neural Rendering: Image Synthesis using Neural Textures”</a:t>
            </a:r>
          </a:p>
          <a:p>
            <a:pPr lvl="1"/>
            <a:r>
              <a:rPr lang="en-US" altLang="ja-JP" dirty="0"/>
              <a:t>1. </a:t>
            </a:r>
            <a:r>
              <a:rPr lang="ja-JP" altLang="en-US"/>
              <a:t>導入</a:t>
            </a:r>
            <a:endParaRPr lang="en-US" altLang="ja-JP" dirty="0"/>
          </a:p>
          <a:p>
            <a:pPr lvl="1"/>
            <a:r>
              <a:rPr kumimoji="1" lang="en-US" altLang="ja-JP" dirty="0"/>
              <a:t>2. </a:t>
            </a:r>
            <a:r>
              <a:rPr kumimoji="1" lang="ja-JP" altLang="en-US"/>
              <a:t>関連研究（既存手法）</a:t>
            </a:r>
            <a:endParaRPr kumimoji="1" lang="en-US" altLang="ja-JP" dirty="0"/>
          </a:p>
          <a:p>
            <a:pPr lvl="1"/>
            <a:r>
              <a:rPr lang="en-US" altLang="ja-JP" dirty="0"/>
              <a:t>3. </a:t>
            </a:r>
            <a:r>
              <a:rPr lang="ja-JP" altLang="en-US"/>
              <a:t>提案手法の概要</a:t>
            </a:r>
            <a:endParaRPr lang="en-US" altLang="ja-JP" dirty="0"/>
          </a:p>
          <a:p>
            <a:pPr lvl="1"/>
            <a:r>
              <a:rPr lang="en-US" altLang="ja-JP" dirty="0"/>
              <a:t>4. </a:t>
            </a:r>
            <a:r>
              <a:rPr lang="ja-JP" altLang="en-US"/>
              <a:t>結果・既存手法との比較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考えている実装方法について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862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D6DB19-1916-3C45-A3D9-3791F677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考えている</a:t>
            </a:r>
            <a:r>
              <a:rPr kumimoji="1" lang="ja-JP" altLang="en-US"/>
              <a:t>実装方法について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38893B-F477-7247-8A49-1A8EF222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使用言語</a:t>
            </a:r>
            <a:endParaRPr kumimoji="1" lang="en-US" altLang="ja-JP" dirty="0"/>
          </a:p>
          <a:p>
            <a:pPr lvl="1"/>
            <a:r>
              <a:rPr lang="en-US" altLang="ja-JP" dirty="0"/>
              <a:t>Python</a:t>
            </a:r>
          </a:p>
          <a:p>
            <a:pPr lvl="1"/>
            <a:endParaRPr kumimoji="1" lang="en-US" altLang="ja-JP" dirty="0"/>
          </a:p>
          <a:p>
            <a:r>
              <a:rPr lang="ja-JP" altLang="en-US"/>
              <a:t>使用モジュール</a:t>
            </a:r>
            <a:endParaRPr lang="en-US" altLang="ja-JP" dirty="0"/>
          </a:p>
          <a:p>
            <a:pPr lvl="1"/>
            <a:r>
              <a:rPr lang="en" altLang="ja-JP" dirty="0" err="1"/>
              <a:t>PyTorch</a:t>
            </a:r>
            <a:r>
              <a:rPr lang="ja-JP" altLang="en-US"/>
              <a:t>＋レンダリングのライブラリ？（あれば）</a:t>
            </a:r>
            <a:endParaRPr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7852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898C25-BAEA-4947-AA75-5F0C814D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考えている実装方法について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127F8A3-C9AB-D04F-AD90-29C4FCD19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懸念点</a:t>
            </a:r>
            <a:endParaRPr lang="en-US" altLang="ja-JP" dirty="0"/>
          </a:p>
          <a:p>
            <a:pPr lvl="1"/>
            <a:r>
              <a:rPr lang="ja-JP" altLang="en-US"/>
              <a:t>実装が公開されておらず、実装の詳細が不明</a:t>
            </a:r>
            <a:endParaRPr lang="en-US" altLang="ja-JP" dirty="0"/>
          </a:p>
          <a:p>
            <a:pPr lvl="1"/>
            <a:r>
              <a:rPr kumimoji="1" lang="ja-JP" altLang="en-US"/>
              <a:t>特に、</a:t>
            </a:r>
            <a:r>
              <a:rPr kumimoji="1" lang="en-US" altLang="ja-JP" dirty="0"/>
              <a:t>Neural Texture</a:t>
            </a:r>
            <a:r>
              <a:rPr kumimoji="1" lang="ja-JP" altLang="en-US"/>
              <a:t>の学習方法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論文と同じ実装を再現するのは諦め、コアとなる部分をオリジナルで実装する方針</a:t>
            </a:r>
            <a:endParaRPr lang="en-US" altLang="ja-JP" dirty="0"/>
          </a:p>
          <a:p>
            <a:pPr lvl="1"/>
            <a:r>
              <a:rPr lang="ja-JP" altLang="en-US"/>
              <a:t>必要であれば、被引用論文などを参考にする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28781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DB8B8B-05EC-DC4A-B114-2D1857A9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>
                <a:latin typeface="+mj-ea"/>
              </a:rPr>
              <a:t>参考文献</a:t>
            </a:r>
            <a:r>
              <a:rPr kumimoji="1" lang="en-US" altLang="ja-JP" dirty="0">
                <a:latin typeface="+mj-ea"/>
              </a:rPr>
              <a:t> </a:t>
            </a:r>
            <a:endParaRPr kumimoji="1" lang="ja-JP" altLang="en-US">
              <a:latin typeface="+mj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189DB5-6D3E-2245-9E3B-50B9E2199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ja-JP" dirty="0"/>
              <a:t>[1] Justus </a:t>
            </a:r>
            <a:r>
              <a:rPr lang="en" altLang="ja-JP" dirty="0" err="1"/>
              <a:t>Thies</a:t>
            </a:r>
            <a:r>
              <a:rPr lang="en" altLang="ja-JP" dirty="0"/>
              <a:t> et al, </a:t>
            </a:r>
            <a:r>
              <a:rPr lang="en" altLang="ja-JP" b="1" dirty="0"/>
              <a:t>Deferred Neural Rendering: Image Synthesis using Neural Textures, </a:t>
            </a:r>
            <a:r>
              <a:rPr lang="en" altLang="ja-JP" dirty="0"/>
              <a:t>SIGGRAPH 2019</a:t>
            </a:r>
          </a:p>
          <a:p>
            <a:r>
              <a:rPr lang="en" altLang="ja-JP" dirty="0">
                <a:hlinkClick r:id="rId2"/>
              </a:rPr>
              <a:t>[2] http://marina.sys.wakayama-u.ac.jp/~tokoi/?date=20090821</a:t>
            </a:r>
            <a:endParaRPr lang="en" altLang="ja-JP" dirty="0"/>
          </a:p>
          <a:p>
            <a:r>
              <a:rPr lang="en-US" altLang="ja-JP" dirty="0"/>
              <a:t>[3] </a:t>
            </a:r>
            <a:r>
              <a:rPr lang="en" altLang="ja-JP" dirty="0">
                <a:hlinkClick r:id="rId3"/>
              </a:rPr>
              <a:t>https://entry.cgworld.jp/terms/UV%E3%83%9E%E3%83%83%E3%83%94%E3%83%B3%E3%82%B0.html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790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649A5D-D7E5-8040-AE7A-FD02F66B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C2D3B9-FF89-4D47-A5E5-885B1855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“Deferred Neural Rendering: Image Synthesis using Neural Textures”</a:t>
            </a:r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1. </a:t>
            </a:r>
            <a:r>
              <a:rPr lang="ja-JP" altLang="en-US">
                <a:solidFill>
                  <a:srgbClr val="FF0000"/>
                </a:solidFill>
              </a:rPr>
              <a:t>導入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en-US" altLang="ja-JP" dirty="0"/>
              <a:t>2. </a:t>
            </a:r>
            <a:r>
              <a:rPr kumimoji="1" lang="ja-JP" altLang="en-US"/>
              <a:t>関連研究（既存手法）</a:t>
            </a:r>
            <a:endParaRPr kumimoji="1" lang="en-US" altLang="ja-JP" dirty="0"/>
          </a:p>
          <a:p>
            <a:pPr lvl="1"/>
            <a:r>
              <a:rPr lang="en-US" altLang="ja-JP" dirty="0"/>
              <a:t>3. </a:t>
            </a:r>
            <a:r>
              <a:rPr lang="ja-JP" altLang="en-US"/>
              <a:t>提案手法の概要</a:t>
            </a:r>
            <a:endParaRPr lang="en-US" altLang="ja-JP" dirty="0"/>
          </a:p>
          <a:p>
            <a:pPr lvl="1"/>
            <a:r>
              <a:rPr lang="en-US" altLang="ja-JP" dirty="0"/>
              <a:t>4. </a:t>
            </a:r>
            <a:r>
              <a:rPr lang="ja-JP" altLang="en-US"/>
              <a:t>結果・既存手法との比較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考えている実装方法について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362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5BD221-8C11-5447-9A85-A729D050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EFB5C4-0231-0D4A-B0F6-1508CFA5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近年の</a:t>
            </a:r>
            <a:r>
              <a:rPr kumimoji="1" lang="ja-JP" altLang="en-US"/>
              <a:t>レンダリング技術（入力データの正確性を要求）</a:t>
            </a:r>
            <a:endParaRPr kumimoji="1" lang="en-US" altLang="ja-JP" dirty="0"/>
          </a:p>
          <a:p>
            <a:pPr lvl="1"/>
            <a:r>
              <a:rPr lang="ja-JP" altLang="en-US"/>
              <a:t>手動で作成する</a:t>
            </a:r>
            <a:r>
              <a:rPr lang="en-US" altLang="ja-JP" dirty="0"/>
              <a:t> -&gt; </a:t>
            </a:r>
            <a:r>
              <a:rPr lang="ja-JP" altLang="en-US"/>
              <a:t>大変</a:t>
            </a:r>
            <a:endParaRPr lang="en-US" altLang="ja-JP" dirty="0"/>
          </a:p>
          <a:p>
            <a:pPr lvl="1"/>
            <a:r>
              <a:rPr lang="ja-JP" altLang="en-US"/>
              <a:t>実世界のデータをもとに再構成</a:t>
            </a:r>
            <a:r>
              <a:rPr lang="en-US" altLang="ja-JP" dirty="0"/>
              <a:t> -&gt; </a:t>
            </a:r>
            <a:r>
              <a:rPr lang="ja-JP" altLang="en-US"/>
              <a:t>正確性が足りない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/>
              <a:t>レンダリングパイプライン</a:t>
            </a:r>
            <a:r>
              <a:rPr lang="en-US" altLang="ja-JP" dirty="0"/>
              <a:t> + </a:t>
            </a:r>
            <a:r>
              <a:rPr lang="ja-JP" altLang="en-US"/>
              <a:t>ニューラルネットワーク</a:t>
            </a:r>
            <a:endParaRPr lang="en-US" altLang="ja-JP" dirty="0"/>
          </a:p>
          <a:p>
            <a:pPr lvl="1"/>
            <a:r>
              <a:rPr lang="ja-JP" altLang="en-US"/>
              <a:t>不完全な３</a:t>
            </a:r>
            <a:r>
              <a:rPr lang="en-US" altLang="ja-JP" dirty="0"/>
              <a:t>D</a:t>
            </a:r>
            <a:r>
              <a:rPr lang="ja-JP" altLang="en-US"/>
              <a:t>データからも写実的な画像を生成可能</a:t>
            </a:r>
            <a:endParaRPr lang="en-US" altLang="ja-JP" dirty="0"/>
          </a:p>
          <a:p>
            <a:pPr lvl="1"/>
            <a:r>
              <a:rPr lang="ja-JP" altLang="en-US"/>
              <a:t>伝統的なレンダリング技術と組み合わせる</a:t>
            </a:r>
            <a:endParaRPr lang="en-US" altLang="ja-JP" dirty="0"/>
          </a:p>
          <a:p>
            <a:pPr lvl="1"/>
            <a:r>
              <a:rPr lang="ja-JP" altLang="en-US"/>
              <a:t>シーンの編集や、動画合成技術にも応用可能</a:t>
            </a:r>
            <a:endParaRPr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57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500DA0-CF41-C940-A931-71D335777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導入</a:t>
            </a:r>
            <a:endParaRPr kumimoji="1" lang="ja-JP" altLang="en-US"/>
          </a:p>
        </p:txBody>
      </p:sp>
      <p:pic>
        <p:nvPicPr>
          <p:cNvPr id="6" name="オンライン メディア 5" descr="Deferred Neural Rendering: Image Synthesis using Neural Textures (SIGGRAPH 2019)">
            <a:hlinkClick r:id="" action="ppaction://media"/>
            <a:extLst>
              <a:ext uri="{FF2B5EF4-FFF2-40B4-BE49-F238E27FC236}">
                <a16:creationId xmlns:a16="http://schemas.microsoft.com/office/drawing/2014/main" id="{2185D5D1-4AA1-9F45-8AFF-234291AD4CC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1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12B64E-92C7-F141-9852-D38387EC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レンダリングパイプライン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BF1126-C5F7-E744-A21F-03BE9AB4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8FC806-A87B-C54F-A945-0A467A928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718" y="1758971"/>
            <a:ext cx="4882564" cy="390605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E7B2ACB-65CD-FE44-BD82-048B6C3D296C}"/>
              </a:ext>
            </a:extLst>
          </p:cNvPr>
          <p:cNvSpPr txBox="1"/>
          <p:nvPr/>
        </p:nvSpPr>
        <p:spPr>
          <a:xfrm>
            <a:off x="5429777" y="5792884"/>
            <a:ext cx="398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参考文献</a:t>
            </a:r>
            <a:r>
              <a:rPr lang="en-US" altLang="ja-JP" dirty="0"/>
              <a:t>[2]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042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649A5D-D7E5-8040-AE7A-FD02F66B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C2D3B9-FF89-4D47-A5E5-885B1855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“Deferred Neural Rendering: Image Synthesis using Neural Textures”</a:t>
            </a:r>
          </a:p>
          <a:p>
            <a:pPr lvl="1"/>
            <a:r>
              <a:rPr lang="en-US" altLang="ja-JP" dirty="0"/>
              <a:t>1. </a:t>
            </a:r>
            <a:r>
              <a:rPr lang="ja-JP" altLang="en-US"/>
              <a:t>導入</a:t>
            </a:r>
            <a:endParaRPr lang="en-US" altLang="ja-JP" dirty="0"/>
          </a:p>
          <a:p>
            <a:pPr lvl="1"/>
            <a:r>
              <a:rPr kumimoji="1" lang="en-US" altLang="ja-JP" dirty="0">
                <a:solidFill>
                  <a:srgbClr val="FF0000"/>
                </a:solidFill>
              </a:rPr>
              <a:t>2. </a:t>
            </a:r>
            <a:r>
              <a:rPr kumimoji="1" lang="ja-JP" altLang="en-US">
                <a:solidFill>
                  <a:srgbClr val="FF0000"/>
                </a:solidFill>
              </a:rPr>
              <a:t>関連研究（既存手法）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dirty="0"/>
              <a:t>3. </a:t>
            </a:r>
            <a:r>
              <a:rPr lang="ja-JP" altLang="en-US"/>
              <a:t>提案手法の概要</a:t>
            </a:r>
            <a:endParaRPr lang="en-US" altLang="ja-JP" dirty="0"/>
          </a:p>
          <a:p>
            <a:pPr lvl="1"/>
            <a:r>
              <a:rPr lang="en-US" altLang="ja-JP" dirty="0"/>
              <a:t>4. </a:t>
            </a:r>
            <a:r>
              <a:rPr lang="ja-JP" altLang="en-US"/>
              <a:t>結果・既存手法との比較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考えている実装方法について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05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D9BD8C-AE9F-404F-BA08-2803BBDA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関連研究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46A158-8318-5C46-92B6-4DB4C4B5A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Novel-view Synthesis from </a:t>
            </a:r>
            <a:r>
              <a:rPr lang="en-US" altLang="ja-JP" dirty="0"/>
              <a:t>RGB-D Scan</a:t>
            </a:r>
          </a:p>
          <a:p>
            <a:r>
              <a:rPr kumimoji="1" lang="en-US" altLang="ja-JP" dirty="0"/>
              <a:t>Image-based Rendering</a:t>
            </a:r>
          </a:p>
          <a:p>
            <a:r>
              <a:rPr kumimoji="1" lang="en-US" altLang="ja-JP" dirty="0"/>
              <a:t>Light-field Rendering</a:t>
            </a:r>
          </a:p>
          <a:p>
            <a:r>
              <a:rPr lang="en-US" altLang="ja-JP" dirty="0"/>
              <a:t>Image Synthesis using Neural Networks</a:t>
            </a:r>
          </a:p>
          <a:p>
            <a:pPr lvl="1"/>
            <a:r>
              <a:rPr lang="en-US" altLang="ja-JP" dirty="0"/>
              <a:t>3D</a:t>
            </a:r>
            <a:r>
              <a:rPr lang="ja-JP" altLang="en-US"/>
              <a:t>合成に関しては未解決</a:t>
            </a:r>
            <a:endParaRPr lang="en-US" altLang="ja-JP" dirty="0"/>
          </a:p>
          <a:p>
            <a:r>
              <a:rPr kumimoji="1" lang="en-US" altLang="ja-JP" dirty="0"/>
              <a:t>View Synthesis using Neural Networks</a:t>
            </a:r>
          </a:p>
          <a:p>
            <a:pPr lvl="1"/>
            <a:r>
              <a:rPr lang="ja-JP" altLang="en-US"/>
              <a:t>動的</a:t>
            </a:r>
            <a:r>
              <a:rPr kumimoji="1" lang="ja-JP" altLang="en-US"/>
              <a:t>なシーンには対応していない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13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649A5D-D7E5-8040-AE7A-FD02F66B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C2D3B9-FF89-4D47-A5E5-885B1855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“Deferred Neural Rendering: Image Synthesis using Neural Textures”</a:t>
            </a:r>
          </a:p>
          <a:p>
            <a:pPr lvl="1"/>
            <a:r>
              <a:rPr lang="en-US" altLang="ja-JP" dirty="0"/>
              <a:t>1. </a:t>
            </a:r>
            <a:r>
              <a:rPr lang="ja-JP" altLang="en-US"/>
              <a:t>導入</a:t>
            </a:r>
            <a:endParaRPr lang="en-US" altLang="ja-JP" dirty="0"/>
          </a:p>
          <a:p>
            <a:pPr lvl="1"/>
            <a:r>
              <a:rPr kumimoji="1" lang="en-US" altLang="ja-JP" dirty="0"/>
              <a:t>2. </a:t>
            </a:r>
            <a:r>
              <a:rPr kumimoji="1" lang="ja-JP" altLang="en-US"/>
              <a:t>関連研究（既存手法）</a:t>
            </a:r>
            <a:endParaRPr kumimoji="1" lang="en-US" altLang="ja-JP" dirty="0"/>
          </a:p>
          <a:p>
            <a:pPr lvl="1"/>
            <a:r>
              <a:rPr lang="en-US" altLang="ja-JP" dirty="0">
                <a:solidFill>
                  <a:srgbClr val="FF0000"/>
                </a:solidFill>
              </a:rPr>
              <a:t>3. </a:t>
            </a:r>
            <a:r>
              <a:rPr lang="ja-JP" altLang="en-US">
                <a:solidFill>
                  <a:srgbClr val="FF0000"/>
                </a:solidFill>
              </a:rPr>
              <a:t>提案手法の概要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lang="en-US" altLang="ja-JP" dirty="0"/>
              <a:t>4. </a:t>
            </a:r>
            <a:r>
              <a:rPr lang="ja-JP" altLang="en-US"/>
              <a:t>結果・既存手法との比較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/>
              <a:t>考えている実装方法について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237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2657</TotalTime>
  <Words>795</Words>
  <Application>Microsoft Macintosh PowerPoint</Application>
  <PresentationFormat>ワイド画面</PresentationFormat>
  <Paragraphs>129</Paragraphs>
  <Slides>22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Meiryo</vt:lpstr>
      <vt:lpstr>Meiryo</vt:lpstr>
      <vt:lpstr>游ゴシック</vt:lpstr>
      <vt:lpstr>Arial</vt:lpstr>
      <vt:lpstr>Calibri</vt:lpstr>
      <vt:lpstr>Cambria Math</vt:lpstr>
      <vt:lpstr>Office テーマ</vt:lpstr>
      <vt:lpstr>演習３　第１回発表</vt:lpstr>
      <vt:lpstr>目次</vt:lpstr>
      <vt:lpstr>目次</vt:lpstr>
      <vt:lpstr>導入</vt:lpstr>
      <vt:lpstr>導入</vt:lpstr>
      <vt:lpstr>レンダリングパイプライン</vt:lpstr>
      <vt:lpstr>目次</vt:lpstr>
      <vt:lpstr>関連研究</vt:lpstr>
      <vt:lpstr>目次</vt:lpstr>
      <vt:lpstr>提案手法の概要</vt:lpstr>
      <vt:lpstr>UVマッピング</vt:lpstr>
      <vt:lpstr>Neural Texture</vt:lpstr>
      <vt:lpstr>Deferred Neural Renderer</vt:lpstr>
      <vt:lpstr>目次</vt:lpstr>
      <vt:lpstr>結果・既存研究との比較</vt:lpstr>
      <vt:lpstr>結果・既存研究との比較</vt:lpstr>
      <vt:lpstr>結果・既存研究との比較</vt:lpstr>
      <vt:lpstr>結果・既存研究との比較</vt:lpstr>
      <vt:lpstr>目次</vt:lpstr>
      <vt:lpstr>考えている実装方法について</vt:lpstr>
      <vt:lpstr>考えている実装方法について</vt:lpstr>
      <vt:lpstr>参考文献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演習３　第１回発表</dc:title>
  <dc:creator>伊　藤　　　　誓</dc:creator>
  <cp:lastModifiedBy>伊　藤　　　　誓</cp:lastModifiedBy>
  <cp:revision>76</cp:revision>
  <dcterms:created xsi:type="dcterms:W3CDTF">2020-04-21T14:03:58Z</dcterms:created>
  <dcterms:modified xsi:type="dcterms:W3CDTF">2020-05-28T08:50:53Z</dcterms:modified>
</cp:coreProperties>
</file>